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4" r:id="rId14"/>
    <p:sldId id="465" r:id="rId15"/>
    <p:sldId id="466" r:id="rId16"/>
    <p:sldId id="467" r:id="rId17"/>
    <p:sldId id="476" r:id="rId18"/>
    <p:sldId id="477" r:id="rId19"/>
    <p:sldId id="468" r:id="rId20"/>
    <p:sldId id="473" r:id="rId21"/>
    <p:sldId id="474" r:id="rId22"/>
    <p:sldId id="475" r:id="rId23"/>
    <p:sldId id="463" r:id="rId24"/>
    <p:sldId id="461" r:id="rId25"/>
    <p:sldId id="471" r:id="rId26"/>
    <p:sldId id="472" r:id="rId27"/>
    <p:sldId id="460" r:id="rId28"/>
    <p:sldId id="462" r:id="rId29"/>
    <p:sldId id="478" r:id="rId30"/>
    <p:sldId id="479" r:id="rId31"/>
    <p:sldId id="418" r:id="rId32"/>
    <p:sldId id="469" r:id="rId33"/>
    <p:sldId id="47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79" autoAdjust="0"/>
    <p:restoredTop sz="99847" autoAdjust="0"/>
  </p:normalViewPr>
  <p:slideViewPr>
    <p:cSldViewPr>
      <p:cViewPr>
        <p:scale>
          <a:sx n="112" d="100"/>
          <a:sy n="112" d="100"/>
        </p:scale>
        <p:origin x="-40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csd.edu/~sbuss/MathCG/OpenGLsoft/SimpleLight/SimpleLightProject.zip" TargetMode="External"/><Relationship Id="rId4" Type="http://schemas.openxmlformats.org/officeDocument/2006/relationships/hyperlink" Target="http://www.math.ucsd.edu/~sbuss/MathCG/OpenGLsoft/SimpleLight/SimpleLight.zip" TargetMode="External"/><Relationship Id="rId5" Type="http://schemas.openxmlformats.org/officeDocument/2006/relationships/hyperlink" Target="http://www.math.ucsd.edu/~sbuss/MathCG/OpenGLsoft/SimpleLight/SimpleLight.c" TargetMode="External"/><Relationship Id="rId6" Type="http://schemas.openxmlformats.org/officeDocument/2006/relationships/hyperlink" Target="http://www.math.ucsd.edu/~sbuss/MathCG/OpenGLsoft/SimpleLight/SimpleLight.h" TargetMode="External"/><Relationship Id="rId7" Type="http://schemas.openxmlformats.org/officeDocument/2006/relationships/hyperlink" Target="http://www.math.ucsd.edu/~sbuss/MathCG/OpenGLsoft/SimpleLight/SimpleLight.exe" TargetMode="Externa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csd.edu/~sbuss/MathCG/OpenGLsoft/SimpleLight/SimpleLight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mission.com/~nate/glut/glut-3.7.6-bin.zip" TargetMode="External"/><Relationship Id="rId3" Type="http://schemas.openxmlformats.org/officeDocument/2006/relationships/hyperlink" Target="http://www.xmission.com/~nate/glut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rceforge.net/projects/ogl-samples/files/latest/download" TargetMode="Externa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nvidia.com/nvidia-visual-profiler" TargetMode="Externa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sdn.microsoft.com/en-us/library/aa712854(v=vs.71)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Six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33338"/>
            <a:ext cx="88011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1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Activity: Access array using pointer notation</a:t>
            </a:r>
            <a:endParaRPr lang="en-US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09600" y="1860322"/>
            <a:ext cx="6600811" cy="44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stdafx.h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This program shows an array name being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dereferenced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with the *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operator.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numbers[] = {10, 20, 30, 40, 50};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first element of the array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*numbers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second element of the array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*(numbers+1)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third element of the array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*(numbers+2)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second element of the array is not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*numbers+1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system(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867400"/>
            <a:ext cx="4838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names are </a:t>
            </a:r>
            <a:r>
              <a:rPr lang="en-US" i="1" dirty="0" smtClean="0"/>
              <a:t>pointer constants</a:t>
            </a:r>
            <a:endParaRPr lang="en-US" i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80956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</a:t>
            </a:r>
            <a:endParaRPr 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915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886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Class Activity: Pointer Arithmetic</a:t>
            </a:r>
            <a:endParaRPr lang="en-US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62000" y="1225689"/>
            <a:ext cx="6934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stdafx.h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This program uses a pointer to display the contents of an array.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SIZE = 8;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set[SIZE] = {5, 10, 15, 20, 25, 30, 35, 40};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Pointer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count;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Counter variable for loops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Make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point to the set array.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set;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Use the pointer to display the array contents.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numbers in set are:\n"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(count = 0; count &lt; SIZE; count++)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 the array contents in reverse order.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"\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nThe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numbers in set backward are:\n"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(count = 0; count &lt; SIZE; count++)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--;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numPtr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system(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10758" y="1219200"/>
            <a:ext cx="90332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)[50];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*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[50];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Error	1	error C2440: '=' : cannot convert from '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(*)[50]' to '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*[50]'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[100000000][50];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system(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/*   The trick is to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parenthisize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the pointer declaration.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This informs C++ that you want a pointer to an array, rather than array of pointers.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Writing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(*a)[10];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declares that a is a pointer to an array of 10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 By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constrast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*a[10];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declares that a is an array of 10 pointers to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Instead of writing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object (*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)[10] = new object[5][10];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or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object (*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)[10][15] = new object[5][10][15];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you must write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typedef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object (*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ObjectArray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)[5][10][15];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ObjectArray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ObjectArray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 new object[5][10][15];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You would also have to dereference the array whenever you refer to an element. For example,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(*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)[4][3][2] = 0;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*/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Pointer to an array vs. array of pointers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6019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Or use a vector then you do not need to free the memory, because the std::vector destructor will do it for you.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695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Checking return value of new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366838"/>
            <a:ext cx="67246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The null pointer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914400"/>
            <a:ext cx="6010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Pointers to Objects, too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1280"/>
            <a:ext cx="4724400" cy="29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--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We’re here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281113"/>
            <a:ext cx="68484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295400" y="0"/>
            <a:ext cx="480131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main(){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double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number;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 hold a number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double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totalArea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The total area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Rectangle *kitchen;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 point to kitchen dimensions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Rectangle *bedroom;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 point to bedroom dimensions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Rectangle *den;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 point to den dimensions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Dynamically allocate the objects.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kitchen =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Rectangle;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bedroom =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Rectangle;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den =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Rectangle;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kitchen dimensions.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kitchen's length?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length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kitchen-&gt;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setLength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kitchen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kitchen's width?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width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kitchen-&gt;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setWidth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kitchen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bedroom dimensions.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bedroom's length?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length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bedroom-&gt;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setLength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bedroom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bedroom's width?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width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bedroom-&gt;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setWidth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bedroom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den dimensions.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den's length?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length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den-&gt;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setLength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den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is the den's width?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       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Get the width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den-&gt;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setWidth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              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in den object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Calculate the total area of the three rooms.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totalArea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kitchen-&gt;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getArea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 + bedroom-&gt;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getArea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 + den-&gt;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getArea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 the total area of the three rooms.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total area of the three rooms is 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totalArea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Delete the objects from memory.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delete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kitchen;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delete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bedroom;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delete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den;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kitchen = 0;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Make kitchen point to null.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bedroom = 0;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Make bedroom point to null.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den = 0;   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Make den point to null.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http://www.math.ucsd.edu/~sbuss/MathCG/OpenGLsoft/SimpleLight/SimpleLight.html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Class Activity: Install GLUT, and compile and run a simple OpenGL program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272677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SimpleLight</a:t>
            </a:r>
            <a:r>
              <a:rPr lang="en-US" b="1" dirty="0" smtClean="0"/>
              <a:t> </a:t>
            </a:r>
            <a:r>
              <a:rPr lang="en-US" dirty="0" smtClean="0"/>
              <a:t>illustrates the use </a:t>
            </a:r>
            <a:r>
              <a:rPr lang="en-US" dirty="0" err="1" smtClean="0"/>
              <a:t>Phong</a:t>
            </a:r>
            <a:r>
              <a:rPr lang="en-US" dirty="0" smtClean="0"/>
              <a:t> lighting in OpenGL.  It draws six spheres of different colors, and makes a white light revolve around the spheres.   It consists of two source files, </a:t>
            </a:r>
            <a:r>
              <a:rPr lang="en-US" b="1" dirty="0" err="1" smtClean="0"/>
              <a:t>SimpleLight.c</a:t>
            </a:r>
            <a:r>
              <a:rPr lang="en-US" dirty="0" smtClean="0"/>
              <a:t> and </a:t>
            </a:r>
            <a:r>
              <a:rPr lang="en-US" b="1" dirty="0" err="1" smtClean="0"/>
              <a:t>SimpleLight.h</a:t>
            </a:r>
            <a:r>
              <a:rPr lang="en-US" b="1" dirty="0" smtClean="0"/>
              <a:t>.</a:t>
            </a:r>
            <a:r>
              <a:rPr lang="en-US" dirty="0" smtClean="0"/>
              <a:t>   There are several options available for downloading this program:</a:t>
            </a:r>
          </a:p>
          <a:p>
            <a:r>
              <a:rPr lang="en-US" dirty="0" smtClean="0">
                <a:hlinkClick r:id="rId3"/>
              </a:rPr>
              <a:t>SimpleLightProject.zip</a:t>
            </a:r>
            <a:r>
              <a:rPr lang="en-US" dirty="0" smtClean="0"/>
              <a:t>: A zip file, including the source files, Microsoft Visual C++ workspace and project files, and Win32 executable.</a:t>
            </a:r>
          </a:p>
          <a:p>
            <a:r>
              <a:rPr lang="en-US" dirty="0" smtClean="0">
                <a:hlinkClick r:id="rId4"/>
              </a:rPr>
              <a:t>SimpleLight.zip</a:t>
            </a:r>
            <a:r>
              <a:rPr lang="en-US" dirty="0" smtClean="0"/>
              <a:t>: A zip file, with sources files and the executable.</a:t>
            </a:r>
          </a:p>
          <a:p>
            <a:r>
              <a:rPr lang="en-US" dirty="0" err="1" smtClean="0">
                <a:hlinkClick r:id="rId5"/>
              </a:rPr>
              <a:t>SimpleLight.c</a:t>
            </a:r>
            <a:r>
              <a:rPr lang="en-US" dirty="0" smtClean="0"/>
              <a:t> and </a:t>
            </a:r>
            <a:r>
              <a:rPr lang="en-US" dirty="0" err="1" smtClean="0">
                <a:hlinkClick r:id="rId6"/>
              </a:rPr>
              <a:t>SimpleLight.h</a:t>
            </a:r>
            <a:r>
              <a:rPr lang="en-US" dirty="0" smtClean="0"/>
              <a:t> and </a:t>
            </a:r>
            <a:r>
              <a:rPr lang="en-US" dirty="0" smtClean="0">
                <a:hlinkClick r:id="rId7"/>
              </a:rPr>
              <a:t>SimpleLight.exe</a:t>
            </a:r>
            <a:r>
              <a:rPr lang="en-US" dirty="0" smtClean="0"/>
              <a:t>:  Download the two source files and the executable, one at a time.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2999"/>
            <a:ext cx="2514600" cy="26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 GLUT is not installed, you can install it by downloading the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glut zip file (v. 3.7.6)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web site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and copying its files as follows: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runtime library: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C:\Program Files\Microsoft Visual Studio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*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\VC\bin\glut32.dll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["Program Files (x86)" for 64-bit Windows; The '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*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' matches your version of VS: 11.0 for VS2012, 10.0 for VS2010, 9.0 for VS2008]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header file: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C:\Program Files\Microsoft Visual Studio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*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\VC\include\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GL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\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glut.h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["Program Files (x86)" for 64-bit Windows; You have to create the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GL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" directory]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linker library: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C:\Program Files\Microsoft Visual Studio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Times New Roman" pitchFamily="18" charset="0"/>
              </a:rPr>
              <a:t>*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\VC\lib\glut32.lib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["Program Files (x86)" for 64-bit Windows]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Installing GLUT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28600" y="1447800"/>
            <a:ext cx="864852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glutKeyboardFunc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is called below to set this function to handle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		all "normal" key presses.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myKeyboardFunc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unsigned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char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key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x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switch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key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case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'r'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RunMode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1-RunMode;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Toggle to opposite value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RunMode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==1 )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glutPostRedisplay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break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case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's'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RunMode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1;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drawScene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RunMode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break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case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'l'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:				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Toggle local light mode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LightIsPositional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1 -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LightIsPositional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RunMode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==0 )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drawScene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break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case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27: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Escape key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exit(1);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Managing keyboard input in GLUT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69855" y="1524000"/>
            <a:ext cx="834074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Main routine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Set up OpenGL, define the callbacks and start the main loop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char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**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argv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glutInit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(&amp;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argc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argv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We're going to animate it, so double buffer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glutInitDisplayMode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GLUT_DOUBLE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GLUT_RGB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GLUT_DEPTH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Window position (from top corner), and size (width% and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hieght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glutInitWindowPosition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( 10, 60 );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glutInitWindowSize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( 360, 360 );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glutCreateWindow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SimpleLight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Initialize OpenGL parameters.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initRendering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Set up callback functions for key presses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glutKeyboardFunc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myKeyboardFunc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	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Handles "normal"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ascii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symbols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glutSpecialFunc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mySpecialKeyFunc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Handles "special" keyboard keys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Set up the callback function for resizing windows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glutReshapeFunc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resizeWindow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Call this for background processing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glutIdleFunc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myIdleFunction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Call this whenever window needs redrawing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glutDisplayFunc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drawScene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fprintf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6F008A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"Arrow keys control speed.  Press \"r\" to run,  \"s\" to single step.\n"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Start the main loop.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glutMainLoop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never returns.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glutMainLoop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  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(0);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This line is never reached.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main() </a:t>
            </a:r>
            <a:br>
              <a:rPr lang="en-US" dirty="0" smtClean="0"/>
            </a:br>
            <a:r>
              <a:rPr lang="en-US" dirty="0" smtClean="0"/>
              <a:t>function in GLUT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and 2D graphics and OpenGL provide some nice alternatives to the console…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971800"/>
            <a:ext cx="6248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$ /</a:t>
            </a:r>
            <a:r>
              <a:rPr lang="en-US" sz="1200" dirty="0" err="1" smtClean="0"/>
              <a:t>cygdrive</a:t>
            </a:r>
            <a:r>
              <a:rPr lang="en-US" sz="1200" dirty="0" smtClean="0"/>
              <a:t>/c/Program\ Files/</a:t>
            </a:r>
            <a:r>
              <a:rPr lang="en-US" sz="1200" dirty="0" err="1" smtClean="0"/>
              <a:t>CMake</a:t>
            </a:r>
            <a:r>
              <a:rPr lang="en-US" sz="1200" dirty="0" smtClean="0"/>
              <a:t>\ 2.8/bin/cmake.exe CMakeLists.txt </a:t>
            </a:r>
          </a:p>
          <a:p>
            <a:r>
              <a:rPr lang="en-US" sz="1200" dirty="0" smtClean="0"/>
              <a:t>-- Building for: Visual Studio 11</a:t>
            </a:r>
          </a:p>
          <a:p>
            <a:r>
              <a:rPr lang="en-US" sz="1200" dirty="0" smtClean="0"/>
              <a:t>-- The C compiler identification is MSVC 17.0.50727.1</a:t>
            </a:r>
          </a:p>
          <a:p>
            <a:r>
              <a:rPr lang="en-US" sz="1200" dirty="0" smtClean="0"/>
              <a:t>-- The CXX compiler identification is MSVC 17.0.50727.1</a:t>
            </a:r>
          </a:p>
          <a:p>
            <a:r>
              <a:rPr lang="en-US" sz="1200" dirty="0" smtClean="0"/>
              <a:t>-- Check for working C compiler using: Visual Studio 11</a:t>
            </a:r>
          </a:p>
          <a:p>
            <a:r>
              <a:rPr lang="en-US" sz="1200" dirty="0" smtClean="0"/>
              <a:t>-- Check for working C compiler using: Visual Studio 11 -- works</a:t>
            </a:r>
          </a:p>
          <a:p>
            <a:r>
              <a:rPr lang="en-US" sz="1200" dirty="0" smtClean="0"/>
              <a:t>-- Detecting C compiler ABI info</a:t>
            </a:r>
          </a:p>
          <a:p>
            <a:r>
              <a:rPr lang="en-US" sz="1200" dirty="0" smtClean="0"/>
              <a:t>-- Detecting C compiler ABI info - done</a:t>
            </a:r>
          </a:p>
          <a:p>
            <a:r>
              <a:rPr lang="en-US" sz="1200" dirty="0" smtClean="0"/>
              <a:t>-- Check for working CXX compiler using: Visual Studio 11</a:t>
            </a:r>
          </a:p>
          <a:p>
            <a:r>
              <a:rPr lang="en-US" sz="1200" dirty="0" smtClean="0"/>
              <a:t>-- Check for working CXX compiler using: Visual Studio 11 -- works</a:t>
            </a:r>
          </a:p>
          <a:p>
            <a:r>
              <a:rPr lang="en-US" sz="1200" dirty="0" smtClean="0"/>
              <a:t>-- Detecting CXX compiler ABI info</a:t>
            </a:r>
          </a:p>
          <a:p>
            <a:r>
              <a:rPr lang="en-US" sz="1200" dirty="0" smtClean="0"/>
              <a:t>-- Detecting CXX compiler ABI info - done</a:t>
            </a:r>
          </a:p>
          <a:p>
            <a:r>
              <a:rPr lang="en-US" sz="1200" dirty="0" smtClean="0"/>
              <a:t>-- Found OpenGL: opengl32  </a:t>
            </a:r>
          </a:p>
          <a:p>
            <a:r>
              <a:rPr lang="en-US" sz="1200" dirty="0" smtClean="0"/>
              <a:t>-- Configuring done</a:t>
            </a:r>
          </a:p>
          <a:p>
            <a:r>
              <a:rPr lang="en-US" sz="1200" dirty="0" smtClean="0"/>
              <a:t>-- Generating done</a:t>
            </a:r>
          </a:p>
          <a:p>
            <a:r>
              <a:rPr lang="en-US" sz="1200" dirty="0" smtClean="0"/>
              <a:t>-- Build files have been written to: C:/russell/TurbineWarnerBros/ogl-samples-4.3.2.1/ogl-samples-4.3.2.1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http://www.cmake.org/files/v2.8/cmake-2.8.10.2-win32-x86.exe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828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http://sourceforge.net/projects/ogl-samples/files/latest/download</a:t>
            </a:r>
            <a:endParaRPr lang="en-US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381" y="3657600"/>
            <a:ext cx="441661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GPU Programming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https://developer.nvidia.com/nvidia-visual-profiler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6734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Widget toolkits enable GUIs and user interfaces beyond the console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020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22" y="1524000"/>
            <a:ext cx="211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www.vtk.org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1351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 due in 1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we’re going to spend time in class working on the project, last 30 minutes of class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wxWidgets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www.wxwidgets.org</a:t>
            </a:r>
            <a:r>
              <a:rPr lang="en-US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2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#3 Exercises for </a:t>
            </a:r>
            <a:br>
              <a:rPr lang="en-US" dirty="0" smtClean="0"/>
            </a:br>
            <a:r>
              <a:rPr lang="en-US" dirty="0" smtClean="0"/>
              <a:t>next Monday (pick 2)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9340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5267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5074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60163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4400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67000"/>
            <a:ext cx="59626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7184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5) Implement  three different  pointer casts such as </a:t>
            </a:r>
            <a:r>
              <a:rPr lang="en-US" dirty="0" err="1" smtClean="0"/>
              <a:t>dynamic_cast</a:t>
            </a:r>
            <a:r>
              <a:rPr lang="en-US" dirty="0" smtClean="0"/>
              <a:t>, __</a:t>
            </a:r>
            <a:r>
              <a:rPr lang="en-US" dirty="0" err="1" smtClean="0"/>
              <a:t>try_cast</a:t>
            </a:r>
            <a:r>
              <a:rPr lang="en-US" dirty="0" smtClean="0"/>
              <a:t>, </a:t>
            </a:r>
            <a:r>
              <a:rPr lang="en-US" dirty="0" err="1" smtClean="0"/>
              <a:t>static_cast</a:t>
            </a:r>
            <a:r>
              <a:rPr lang="en-US" dirty="0" smtClean="0"/>
              <a:t>, </a:t>
            </a:r>
            <a:r>
              <a:rPr lang="en-US" dirty="0" err="1" smtClean="0"/>
              <a:t>reinterpret_cast</a:t>
            </a:r>
            <a:r>
              <a:rPr lang="en-US" dirty="0" smtClean="0"/>
              <a:t>, </a:t>
            </a:r>
            <a:r>
              <a:rPr lang="en-US" dirty="0" err="1" smtClean="0"/>
              <a:t>const_cast</a:t>
            </a:r>
            <a:r>
              <a:rPr lang="en-US" dirty="0" smtClean="0"/>
              <a:t>, C-Style Casts</a:t>
            </a:r>
          </a:p>
          <a:p>
            <a:r>
              <a:rPr lang="en-US" dirty="0" smtClean="0"/>
              <a:t>as described in </a:t>
            </a:r>
            <a:r>
              <a:rPr lang="en-US" dirty="0" smtClean="0">
                <a:hlinkClick r:id="rId2"/>
              </a:rPr>
              <a:t>http://msdn.microsoft.com/en-us/library/aa712854(v=vs.71).aspx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1524000"/>
            <a:ext cx="619272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stdafx.h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This program uses the &amp; operator to determine a variable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Consolas" pitchFamily="49" charset="0"/>
              </a:rPr>
              <a:t>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address and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sizeof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operator to determine its size.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x = 25;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address of x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&amp;x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size of x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sizeof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(x)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bytes\n"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value in x is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x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system(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address of x is 0029FE74</a:t>
            </a:r>
          </a:p>
          <a:p>
            <a:r>
              <a:rPr lang="en-US" dirty="0" smtClean="0"/>
              <a:t>The size of x is 4 bytes</a:t>
            </a:r>
          </a:p>
          <a:p>
            <a:r>
              <a:rPr lang="en-US" dirty="0" smtClean="0"/>
              <a:t>The value in x is 25</a:t>
            </a:r>
          </a:p>
          <a:p>
            <a:r>
              <a:rPr lang="en-US" dirty="0" smtClean="0"/>
              <a:t>Press any key to continue . .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</a:t>
            </a:r>
            <a:r>
              <a:rPr lang="en-US" dirty="0" smtClean="0"/>
              <a:t>Activity: </a:t>
            </a:r>
            <a:r>
              <a:rPr lang="en-US" dirty="0" smtClean="0"/>
              <a:t>Pointers </a:t>
            </a:r>
            <a:r>
              <a:rPr lang="en-US" dirty="0" smtClean="0"/>
              <a:t>and memory management!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452563"/>
            <a:ext cx="74771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90538"/>
            <a:ext cx="90011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314575"/>
            <a:ext cx="8629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993"/>
            <a:ext cx="8605838" cy="68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Activity: Use the indirection operator</a:t>
            </a:r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95400" y="1600200"/>
            <a:ext cx="57070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stdafx.h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This program demonstrates the use of the indirection operator.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x = 25;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variable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Pointer variable, can point to 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&amp;x;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Store the address of x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Use both x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to display the value in x.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"Here is the value in x, printed twice:\n"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x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Displays the contents of x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Displays the contents of x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Assign 100 to the location pointed to by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 This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will actually assign 100 to x.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100;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Use both x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to display the value in x.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"Once again, here is the value in x:\n"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x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Displays the contents of x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*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Displays the contents of x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system(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1889</Words>
  <Application>Microsoft Macintosh PowerPoint</Application>
  <PresentationFormat>On-screen Show (4:3)</PresentationFormat>
  <Paragraphs>301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C++ is Fun – Part Six at Turbine/Warner Bros.!</vt:lpstr>
      <vt:lpstr>Syllabus</vt:lpstr>
      <vt:lpstr>Project 1 due in 1 week</vt:lpstr>
      <vt:lpstr>Class Activity: Pointers and memory management!</vt:lpstr>
      <vt:lpstr>PowerPoint Presentation</vt:lpstr>
      <vt:lpstr>PowerPoint Presentation</vt:lpstr>
      <vt:lpstr>PowerPoint Presentation</vt:lpstr>
      <vt:lpstr>PowerPoint Presentation</vt:lpstr>
      <vt:lpstr>Class Activity: Use the indirection operator</vt:lpstr>
      <vt:lpstr>PowerPoint Presentation</vt:lpstr>
      <vt:lpstr>PowerPoint Presentation</vt:lpstr>
      <vt:lpstr>Class Activity: Access array using pointer notation</vt:lpstr>
      <vt:lpstr>Array names are pointer constants</vt:lpstr>
      <vt:lpstr>Pointer arithmetic</vt:lpstr>
      <vt:lpstr>Class Activity: Pointer Arithmetic</vt:lpstr>
      <vt:lpstr>Pointer to an array vs. array of pointers</vt:lpstr>
      <vt:lpstr>Checking return value of new</vt:lpstr>
      <vt:lpstr>The null pointer</vt:lpstr>
      <vt:lpstr>Pointers to Objects, too</vt:lpstr>
      <vt:lpstr>PowerPoint Presentation</vt:lpstr>
      <vt:lpstr>PowerPoint Presentation</vt:lpstr>
      <vt:lpstr>PowerPoint Presentation</vt:lpstr>
      <vt:lpstr>Class Activity: Install GLUT, and compile and run a simple OpenGL program</vt:lpstr>
      <vt:lpstr>Installing GLUT</vt:lpstr>
      <vt:lpstr>Managing keyboard input in GLUT</vt:lpstr>
      <vt:lpstr>Overview of the main()  function in GLUT</vt:lpstr>
      <vt:lpstr>3D and 2D graphics and OpenGL provide some nice alternatives to the console…</vt:lpstr>
      <vt:lpstr>GPU Programming</vt:lpstr>
      <vt:lpstr>Widget toolkits enable GUIs and user interfaces beyond the console</vt:lpstr>
      <vt:lpstr>wxWidgets</vt:lpstr>
      <vt:lpstr>Homework #3 Exercises for  next Monday (pick 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406</cp:revision>
  <cp:lastPrinted>2013-04-11T03:05:57Z</cp:lastPrinted>
  <dcterms:created xsi:type="dcterms:W3CDTF">2013-03-24T23:10:07Z</dcterms:created>
  <dcterms:modified xsi:type="dcterms:W3CDTF">2013-04-11T03:06:38Z</dcterms:modified>
</cp:coreProperties>
</file>